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76" r:id="rId4"/>
  </p:sldMasterIdLst>
  <p:notesMasterIdLst>
    <p:notesMasterId r:id="rId41"/>
  </p:notesMasterIdLst>
  <p:sldIdLst>
    <p:sldId id="414" r:id="rId5"/>
    <p:sldId id="349" r:id="rId6"/>
    <p:sldId id="417" r:id="rId7"/>
    <p:sldId id="309" r:id="rId8"/>
    <p:sldId id="427" r:id="rId9"/>
    <p:sldId id="426" r:id="rId10"/>
    <p:sldId id="428" r:id="rId11"/>
    <p:sldId id="400" r:id="rId12"/>
    <p:sldId id="429" r:id="rId13"/>
    <p:sldId id="401" r:id="rId14"/>
    <p:sldId id="403" r:id="rId15"/>
    <p:sldId id="391" r:id="rId16"/>
    <p:sldId id="381" r:id="rId17"/>
    <p:sldId id="393" r:id="rId18"/>
    <p:sldId id="394" r:id="rId19"/>
    <p:sldId id="383" r:id="rId20"/>
    <p:sldId id="264" r:id="rId21"/>
    <p:sldId id="320" r:id="rId22"/>
    <p:sldId id="321" r:id="rId23"/>
    <p:sldId id="322" r:id="rId24"/>
    <p:sldId id="323" r:id="rId25"/>
    <p:sldId id="418" r:id="rId26"/>
    <p:sldId id="421" r:id="rId27"/>
    <p:sldId id="422" r:id="rId28"/>
    <p:sldId id="423" r:id="rId29"/>
    <p:sldId id="350" r:id="rId30"/>
    <p:sldId id="351" r:id="rId31"/>
    <p:sldId id="352" r:id="rId32"/>
    <p:sldId id="353" r:id="rId33"/>
    <p:sldId id="357" r:id="rId34"/>
    <p:sldId id="424" r:id="rId35"/>
    <p:sldId id="430" r:id="rId36"/>
    <p:sldId id="359" r:id="rId37"/>
    <p:sldId id="360" r:id="rId38"/>
    <p:sldId id="331" r:id="rId39"/>
    <p:sldId id="411" r:id="rId40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Medium" panose="020000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441"/>
    <a:srgbClr val="F3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EBA4F9-3172-40AC-9C9D-DA48ADC662D6}">
  <a:tblStyle styleId="{C2EBA4F9-3172-40AC-9C9D-DA48ADC662D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ber, Monika" userId="deae3c27-c541-49e4-9c84-6820d8dea982" providerId="ADAL" clId="{5A373A2E-7DB3-4CF7-A6B2-2CFD71E61BA6}"/>
    <pc:docChg chg="modShowInfo">
      <pc:chgData name="Weber, Monika" userId="deae3c27-c541-49e4-9c84-6820d8dea982" providerId="ADAL" clId="{5A373A2E-7DB3-4CF7-A6B2-2CFD71E61BA6}" dt="2023-08-08T23:07:45.874" v="0" actId="2744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98CD6E-DE0D-49EC-A327-DC63C903072E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177821F3-DCE6-4DC7-BF68-06C454D15A8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Incident Command</a:t>
          </a:r>
        </a:p>
      </dgm:t>
    </dgm:pt>
    <dgm:pt modelId="{C9EFCDF5-2C08-492F-823A-A84236420605}" type="parTrans" cxnId="{828BFEBC-EC92-4B48-8EC5-DF57EA810799}">
      <dgm:prSet/>
      <dgm:spPr/>
      <dgm:t>
        <a:bodyPr/>
        <a:lstStyle/>
        <a:p>
          <a:endParaRPr lang="en-US"/>
        </a:p>
      </dgm:t>
    </dgm:pt>
    <dgm:pt modelId="{B7330AE0-CC18-453D-94E1-8404E3C85AB1}" type="sibTrans" cxnId="{828BFEBC-EC92-4B48-8EC5-DF57EA810799}">
      <dgm:prSet/>
      <dgm:spPr/>
      <dgm:t>
        <a:bodyPr/>
        <a:lstStyle/>
        <a:p>
          <a:endParaRPr lang="en-US"/>
        </a:p>
      </dgm:t>
    </dgm:pt>
    <dgm:pt modelId="{3ACA85D7-0F3E-48E1-9437-5740A2AA56CF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Dispatch</a:t>
          </a:r>
        </a:p>
      </dgm:t>
    </dgm:pt>
    <dgm:pt modelId="{256E9896-09C7-4214-BBF9-DF347928AAAC}" type="parTrans" cxnId="{F68AA4BF-9B0B-44F8-BEE5-7F3F09FC6E21}">
      <dgm:prSet/>
      <dgm:spPr/>
      <dgm:t>
        <a:bodyPr/>
        <a:lstStyle/>
        <a:p>
          <a:endParaRPr lang="en-US"/>
        </a:p>
      </dgm:t>
    </dgm:pt>
    <dgm:pt modelId="{BAA98FFD-E0EF-4E90-BE71-60D5098B99AE}" type="sibTrans" cxnId="{F68AA4BF-9B0B-44F8-BEE5-7F3F09FC6E21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AF1451CF-B657-42DB-B047-BFAFFD1B5BD8}">
      <dgm:prSet phldrT="[Text]"/>
      <dgm:spPr/>
      <dgm:t>
        <a:bodyPr/>
        <a:lstStyle/>
        <a:p>
          <a:r>
            <a:rPr lang="en-US" dirty="0"/>
            <a:t>Public</a:t>
          </a:r>
        </a:p>
      </dgm:t>
    </dgm:pt>
    <dgm:pt modelId="{089258C0-7968-40E7-BC90-3CB9C0FB0735}" type="parTrans" cxnId="{21B815C4-9010-4650-8F39-FF39264E2FBF}">
      <dgm:prSet/>
      <dgm:spPr/>
      <dgm:t>
        <a:bodyPr/>
        <a:lstStyle/>
        <a:p>
          <a:endParaRPr lang="en-US"/>
        </a:p>
      </dgm:t>
    </dgm:pt>
    <dgm:pt modelId="{2D1A019F-B7C4-45F4-B81C-FF133A831C7C}" type="sibTrans" cxnId="{21B815C4-9010-4650-8F39-FF39264E2FBF}">
      <dgm:prSet/>
      <dgm:spPr/>
      <dgm:t>
        <a:bodyPr/>
        <a:lstStyle/>
        <a:p>
          <a:endParaRPr lang="en-US"/>
        </a:p>
      </dgm:t>
    </dgm:pt>
    <dgm:pt modelId="{2DE685C5-B05C-44FB-ABBD-85CCB82E29A8}" type="pres">
      <dgm:prSet presAssocID="{0298CD6E-DE0D-49EC-A327-DC63C903072E}" presName="Name0" presStyleCnt="0">
        <dgm:presLayoutVars>
          <dgm:dir/>
          <dgm:resizeHandles val="exact"/>
        </dgm:presLayoutVars>
      </dgm:prSet>
      <dgm:spPr/>
    </dgm:pt>
    <dgm:pt modelId="{3F23B816-9072-43E0-94F5-27846E474CEC}" type="pres">
      <dgm:prSet presAssocID="{177821F3-DCE6-4DC7-BF68-06C454D15A8C}" presName="node" presStyleLbl="node1" presStyleIdx="0" presStyleCnt="3" custLinFactY="62303" custLinFactNeighborY="100000">
        <dgm:presLayoutVars>
          <dgm:bulletEnabled val="1"/>
        </dgm:presLayoutVars>
      </dgm:prSet>
      <dgm:spPr/>
    </dgm:pt>
    <dgm:pt modelId="{6D4A6CCE-7123-43DF-B920-2D787796BDA0}" type="pres">
      <dgm:prSet presAssocID="{B7330AE0-CC18-453D-94E1-8404E3C85AB1}" presName="sibTrans" presStyleLbl="sibTrans2D1" presStyleIdx="0" presStyleCnt="2"/>
      <dgm:spPr/>
    </dgm:pt>
    <dgm:pt modelId="{F6C32428-E67A-442B-9C67-68CADC8EDBD3}" type="pres">
      <dgm:prSet presAssocID="{B7330AE0-CC18-453D-94E1-8404E3C85AB1}" presName="connectorText" presStyleLbl="sibTrans2D1" presStyleIdx="0" presStyleCnt="2"/>
      <dgm:spPr/>
    </dgm:pt>
    <dgm:pt modelId="{C5C02FB7-FBA7-4E4A-A405-778932CBE62B}" type="pres">
      <dgm:prSet presAssocID="{3ACA85D7-0F3E-48E1-9437-5740A2AA56CF}" presName="node" presStyleLbl="node1" presStyleIdx="1" presStyleCnt="3" custLinFactY="62303" custLinFactNeighborY="100000">
        <dgm:presLayoutVars>
          <dgm:bulletEnabled val="1"/>
        </dgm:presLayoutVars>
      </dgm:prSet>
      <dgm:spPr/>
    </dgm:pt>
    <dgm:pt modelId="{A9CDBF40-C252-46DB-878E-A59B274B6852}" type="pres">
      <dgm:prSet presAssocID="{BAA98FFD-E0EF-4E90-BE71-60D5098B99AE}" presName="sibTrans" presStyleLbl="sibTrans2D1" presStyleIdx="1" presStyleCnt="2"/>
      <dgm:spPr/>
    </dgm:pt>
    <dgm:pt modelId="{01B04519-ABFF-4162-A021-D36D6BCEFF81}" type="pres">
      <dgm:prSet presAssocID="{BAA98FFD-E0EF-4E90-BE71-60D5098B99AE}" presName="connectorText" presStyleLbl="sibTrans2D1" presStyleIdx="1" presStyleCnt="2"/>
      <dgm:spPr/>
    </dgm:pt>
    <dgm:pt modelId="{FCEE0578-5DFE-452C-8010-62F874E692E7}" type="pres">
      <dgm:prSet presAssocID="{AF1451CF-B657-42DB-B047-BFAFFD1B5BD8}" presName="node" presStyleLbl="node1" presStyleIdx="2" presStyleCnt="3" custLinFactY="62303" custLinFactNeighborX="-2953" custLinFactNeighborY="100000">
        <dgm:presLayoutVars>
          <dgm:bulletEnabled val="1"/>
        </dgm:presLayoutVars>
      </dgm:prSet>
      <dgm:spPr/>
    </dgm:pt>
  </dgm:ptLst>
  <dgm:cxnLst>
    <dgm:cxn modelId="{EAE01A0F-4720-492C-8D7E-B7A32F9B97EA}" type="presOf" srcId="{0298CD6E-DE0D-49EC-A327-DC63C903072E}" destId="{2DE685C5-B05C-44FB-ABBD-85CCB82E29A8}" srcOrd="0" destOrd="0" presId="urn:microsoft.com/office/officeart/2005/8/layout/process1"/>
    <dgm:cxn modelId="{55947318-0671-4C7C-AFF4-16FB19B83F3D}" type="presOf" srcId="{AF1451CF-B657-42DB-B047-BFAFFD1B5BD8}" destId="{FCEE0578-5DFE-452C-8010-62F874E692E7}" srcOrd="0" destOrd="0" presId="urn:microsoft.com/office/officeart/2005/8/layout/process1"/>
    <dgm:cxn modelId="{FCCEEA68-4F99-46E9-9399-D2E0306489D1}" type="presOf" srcId="{B7330AE0-CC18-453D-94E1-8404E3C85AB1}" destId="{F6C32428-E67A-442B-9C67-68CADC8EDBD3}" srcOrd="1" destOrd="0" presId="urn:microsoft.com/office/officeart/2005/8/layout/process1"/>
    <dgm:cxn modelId="{9491E774-4BB8-4EDC-A36C-5945D8F0E327}" type="presOf" srcId="{BAA98FFD-E0EF-4E90-BE71-60D5098B99AE}" destId="{A9CDBF40-C252-46DB-878E-A59B274B6852}" srcOrd="0" destOrd="0" presId="urn:microsoft.com/office/officeart/2005/8/layout/process1"/>
    <dgm:cxn modelId="{0BB86E91-92F2-4DD3-B143-5FB380242D8D}" type="presOf" srcId="{177821F3-DCE6-4DC7-BF68-06C454D15A8C}" destId="{3F23B816-9072-43E0-94F5-27846E474CEC}" srcOrd="0" destOrd="0" presId="urn:microsoft.com/office/officeart/2005/8/layout/process1"/>
    <dgm:cxn modelId="{828BFEBC-EC92-4B48-8EC5-DF57EA810799}" srcId="{0298CD6E-DE0D-49EC-A327-DC63C903072E}" destId="{177821F3-DCE6-4DC7-BF68-06C454D15A8C}" srcOrd="0" destOrd="0" parTransId="{C9EFCDF5-2C08-492F-823A-A84236420605}" sibTransId="{B7330AE0-CC18-453D-94E1-8404E3C85AB1}"/>
    <dgm:cxn modelId="{F68AA4BF-9B0B-44F8-BEE5-7F3F09FC6E21}" srcId="{0298CD6E-DE0D-49EC-A327-DC63C903072E}" destId="{3ACA85D7-0F3E-48E1-9437-5740A2AA56CF}" srcOrd="1" destOrd="0" parTransId="{256E9896-09C7-4214-BBF9-DF347928AAAC}" sibTransId="{BAA98FFD-E0EF-4E90-BE71-60D5098B99AE}"/>
    <dgm:cxn modelId="{21B815C4-9010-4650-8F39-FF39264E2FBF}" srcId="{0298CD6E-DE0D-49EC-A327-DC63C903072E}" destId="{AF1451CF-B657-42DB-B047-BFAFFD1B5BD8}" srcOrd="2" destOrd="0" parTransId="{089258C0-7968-40E7-BC90-3CB9C0FB0735}" sibTransId="{2D1A019F-B7C4-45F4-B81C-FF133A831C7C}"/>
    <dgm:cxn modelId="{4D3664C8-B272-4EA8-8371-70DAFABA12BB}" type="presOf" srcId="{B7330AE0-CC18-453D-94E1-8404E3C85AB1}" destId="{6D4A6CCE-7123-43DF-B920-2D787796BDA0}" srcOrd="0" destOrd="0" presId="urn:microsoft.com/office/officeart/2005/8/layout/process1"/>
    <dgm:cxn modelId="{21F16EE6-63A9-4227-9D55-8AE8A024D019}" type="presOf" srcId="{BAA98FFD-E0EF-4E90-BE71-60D5098B99AE}" destId="{01B04519-ABFF-4162-A021-D36D6BCEFF81}" srcOrd="1" destOrd="0" presId="urn:microsoft.com/office/officeart/2005/8/layout/process1"/>
    <dgm:cxn modelId="{C05C31F8-130A-48F3-A793-31D7157996E0}" type="presOf" srcId="{3ACA85D7-0F3E-48E1-9437-5740A2AA56CF}" destId="{C5C02FB7-FBA7-4E4A-A405-778932CBE62B}" srcOrd="0" destOrd="0" presId="urn:microsoft.com/office/officeart/2005/8/layout/process1"/>
    <dgm:cxn modelId="{D91AC0E0-B469-4A47-A2CE-2FB2B715C126}" type="presParOf" srcId="{2DE685C5-B05C-44FB-ABBD-85CCB82E29A8}" destId="{3F23B816-9072-43E0-94F5-27846E474CEC}" srcOrd="0" destOrd="0" presId="urn:microsoft.com/office/officeart/2005/8/layout/process1"/>
    <dgm:cxn modelId="{BBC5CD80-8AC7-49E8-A387-9A8773FA5B50}" type="presParOf" srcId="{2DE685C5-B05C-44FB-ABBD-85CCB82E29A8}" destId="{6D4A6CCE-7123-43DF-B920-2D787796BDA0}" srcOrd="1" destOrd="0" presId="urn:microsoft.com/office/officeart/2005/8/layout/process1"/>
    <dgm:cxn modelId="{6FAE10F1-66FC-49F3-BFEE-E7EECE796FFE}" type="presParOf" srcId="{6D4A6CCE-7123-43DF-B920-2D787796BDA0}" destId="{F6C32428-E67A-442B-9C67-68CADC8EDBD3}" srcOrd="0" destOrd="0" presId="urn:microsoft.com/office/officeart/2005/8/layout/process1"/>
    <dgm:cxn modelId="{C7785CCB-693A-43F4-8E72-D11784B15401}" type="presParOf" srcId="{2DE685C5-B05C-44FB-ABBD-85CCB82E29A8}" destId="{C5C02FB7-FBA7-4E4A-A405-778932CBE62B}" srcOrd="2" destOrd="0" presId="urn:microsoft.com/office/officeart/2005/8/layout/process1"/>
    <dgm:cxn modelId="{74AEBBB4-14F0-4A43-BAB3-AC48B02C89A7}" type="presParOf" srcId="{2DE685C5-B05C-44FB-ABBD-85CCB82E29A8}" destId="{A9CDBF40-C252-46DB-878E-A59B274B6852}" srcOrd="3" destOrd="0" presId="urn:microsoft.com/office/officeart/2005/8/layout/process1"/>
    <dgm:cxn modelId="{ABD38127-35AD-47F8-8C00-6747F5AF5A02}" type="presParOf" srcId="{A9CDBF40-C252-46DB-878E-A59B274B6852}" destId="{01B04519-ABFF-4162-A021-D36D6BCEFF81}" srcOrd="0" destOrd="0" presId="urn:microsoft.com/office/officeart/2005/8/layout/process1"/>
    <dgm:cxn modelId="{4FC8D669-C0D0-4339-86ED-B34D68D26304}" type="presParOf" srcId="{2DE685C5-B05C-44FB-ABBD-85CCB82E29A8}" destId="{FCEE0578-5DFE-452C-8010-62F874E692E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98CD6E-DE0D-49EC-A327-DC63C903072E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177821F3-DCE6-4DC7-BF68-06C454D15A8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Incident Command</a:t>
          </a:r>
        </a:p>
      </dgm:t>
    </dgm:pt>
    <dgm:pt modelId="{B7330AE0-CC18-453D-94E1-8404E3C85AB1}" type="sibTrans" cxnId="{828BFEBC-EC92-4B48-8EC5-DF57EA810799}">
      <dgm:prSet/>
      <dgm:spPr/>
      <dgm:t>
        <a:bodyPr/>
        <a:lstStyle/>
        <a:p>
          <a:endParaRPr lang="en-US"/>
        </a:p>
      </dgm:t>
    </dgm:pt>
    <dgm:pt modelId="{C9EFCDF5-2C08-492F-823A-A84236420605}" type="parTrans" cxnId="{828BFEBC-EC92-4B48-8EC5-DF57EA810799}">
      <dgm:prSet/>
      <dgm:spPr/>
      <dgm:t>
        <a:bodyPr/>
        <a:lstStyle/>
        <a:p>
          <a:endParaRPr lang="en-US"/>
        </a:p>
      </dgm:t>
    </dgm:pt>
    <dgm:pt modelId="{2DE685C5-B05C-44FB-ABBD-85CCB82E29A8}" type="pres">
      <dgm:prSet presAssocID="{0298CD6E-DE0D-49EC-A327-DC63C903072E}" presName="Name0" presStyleCnt="0">
        <dgm:presLayoutVars>
          <dgm:dir/>
          <dgm:resizeHandles val="exact"/>
        </dgm:presLayoutVars>
      </dgm:prSet>
      <dgm:spPr/>
    </dgm:pt>
    <dgm:pt modelId="{3F23B816-9072-43E0-94F5-27846E474CEC}" type="pres">
      <dgm:prSet presAssocID="{177821F3-DCE6-4DC7-BF68-06C454D15A8C}" presName="node" presStyleLbl="node1" presStyleIdx="0" presStyleCnt="1" custLinFactNeighborX="-287">
        <dgm:presLayoutVars>
          <dgm:bulletEnabled val="1"/>
        </dgm:presLayoutVars>
      </dgm:prSet>
      <dgm:spPr/>
    </dgm:pt>
  </dgm:ptLst>
  <dgm:cxnLst>
    <dgm:cxn modelId="{EAE01A0F-4720-492C-8D7E-B7A32F9B97EA}" type="presOf" srcId="{0298CD6E-DE0D-49EC-A327-DC63C903072E}" destId="{2DE685C5-B05C-44FB-ABBD-85CCB82E29A8}" srcOrd="0" destOrd="0" presId="urn:microsoft.com/office/officeart/2005/8/layout/process1"/>
    <dgm:cxn modelId="{0BB86E91-92F2-4DD3-B143-5FB380242D8D}" type="presOf" srcId="{177821F3-DCE6-4DC7-BF68-06C454D15A8C}" destId="{3F23B816-9072-43E0-94F5-27846E474CEC}" srcOrd="0" destOrd="0" presId="urn:microsoft.com/office/officeart/2005/8/layout/process1"/>
    <dgm:cxn modelId="{828BFEBC-EC92-4B48-8EC5-DF57EA810799}" srcId="{0298CD6E-DE0D-49EC-A327-DC63C903072E}" destId="{177821F3-DCE6-4DC7-BF68-06C454D15A8C}" srcOrd="0" destOrd="0" parTransId="{C9EFCDF5-2C08-492F-823A-A84236420605}" sibTransId="{B7330AE0-CC18-453D-94E1-8404E3C85AB1}"/>
    <dgm:cxn modelId="{D91AC0E0-B469-4A47-A2CE-2FB2B715C126}" type="presParOf" srcId="{2DE685C5-B05C-44FB-ABBD-85CCB82E29A8}" destId="{3F23B816-9072-43E0-94F5-27846E474CE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98CD6E-DE0D-49EC-A327-DC63C903072E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177821F3-DCE6-4DC7-BF68-06C454D15A8C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Dispatch</a:t>
          </a:r>
        </a:p>
      </dgm:t>
    </dgm:pt>
    <dgm:pt modelId="{B7330AE0-CC18-453D-94E1-8404E3C85AB1}" type="sibTrans" cxnId="{828BFEBC-EC92-4B48-8EC5-DF57EA810799}">
      <dgm:prSet/>
      <dgm:spPr/>
      <dgm:t>
        <a:bodyPr/>
        <a:lstStyle/>
        <a:p>
          <a:endParaRPr lang="en-US"/>
        </a:p>
      </dgm:t>
    </dgm:pt>
    <dgm:pt modelId="{C9EFCDF5-2C08-492F-823A-A84236420605}" type="parTrans" cxnId="{828BFEBC-EC92-4B48-8EC5-DF57EA810799}">
      <dgm:prSet/>
      <dgm:spPr/>
      <dgm:t>
        <a:bodyPr/>
        <a:lstStyle/>
        <a:p>
          <a:endParaRPr lang="en-US"/>
        </a:p>
      </dgm:t>
    </dgm:pt>
    <dgm:pt modelId="{2DE685C5-B05C-44FB-ABBD-85CCB82E29A8}" type="pres">
      <dgm:prSet presAssocID="{0298CD6E-DE0D-49EC-A327-DC63C903072E}" presName="Name0" presStyleCnt="0">
        <dgm:presLayoutVars>
          <dgm:dir/>
          <dgm:resizeHandles val="exact"/>
        </dgm:presLayoutVars>
      </dgm:prSet>
      <dgm:spPr/>
    </dgm:pt>
    <dgm:pt modelId="{3F23B816-9072-43E0-94F5-27846E474CEC}" type="pres">
      <dgm:prSet presAssocID="{177821F3-DCE6-4DC7-BF68-06C454D15A8C}" presName="node" presStyleLbl="node1" presStyleIdx="0" presStyleCnt="1" custLinFactNeighborX="-287">
        <dgm:presLayoutVars>
          <dgm:bulletEnabled val="1"/>
        </dgm:presLayoutVars>
      </dgm:prSet>
      <dgm:spPr/>
    </dgm:pt>
  </dgm:ptLst>
  <dgm:cxnLst>
    <dgm:cxn modelId="{EAE01A0F-4720-492C-8D7E-B7A32F9B97EA}" type="presOf" srcId="{0298CD6E-DE0D-49EC-A327-DC63C903072E}" destId="{2DE685C5-B05C-44FB-ABBD-85CCB82E29A8}" srcOrd="0" destOrd="0" presId="urn:microsoft.com/office/officeart/2005/8/layout/process1"/>
    <dgm:cxn modelId="{0BB86E91-92F2-4DD3-B143-5FB380242D8D}" type="presOf" srcId="{177821F3-DCE6-4DC7-BF68-06C454D15A8C}" destId="{3F23B816-9072-43E0-94F5-27846E474CEC}" srcOrd="0" destOrd="0" presId="urn:microsoft.com/office/officeart/2005/8/layout/process1"/>
    <dgm:cxn modelId="{828BFEBC-EC92-4B48-8EC5-DF57EA810799}" srcId="{0298CD6E-DE0D-49EC-A327-DC63C903072E}" destId="{177821F3-DCE6-4DC7-BF68-06C454D15A8C}" srcOrd="0" destOrd="0" parTransId="{C9EFCDF5-2C08-492F-823A-A84236420605}" sibTransId="{B7330AE0-CC18-453D-94E1-8404E3C85AB1}"/>
    <dgm:cxn modelId="{D91AC0E0-B469-4A47-A2CE-2FB2B715C126}" type="presParOf" srcId="{2DE685C5-B05C-44FB-ABBD-85CCB82E29A8}" destId="{3F23B816-9072-43E0-94F5-27846E474CE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98CD6E-DE0D-49EC-A327-DC63C903072E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177821F3-DCE6-4DC7-BF68-06C454D15A8C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/>
            <a:t>Public</a:t>
          </a:r>
        </a:p>
      </dgm:t>
    </dgm:pt>
    <dgm:pt modelId="{B7330AE0-CC18-453D-94E1-8404E3C85AB1}" type="sibTrans" cxnId="{828BFEBC-EC92-4B48-8EC5-DF57EA810799}">
      <dgm:prSet/>
      <dgm:spPr/>
      <dgm:t>
        <a:bodyPr/>
        <a:lstStyle/>
        <a:p>
          <a:endParaRPr lang="en-US"/>
        </a:p>
      </dgm:t>
    </dgm:pt>
    <dgm:pt modelId="{C9EFCDF5-2C08-492F-823A-A84236420605}" type="parTrans" cxnId="{828BFEBC-EC92-4B48-8EC5-DF57EA810799}">
      <dgm:prSet/>
      <dgm:spPr/>
      <dgm:t>
        <a:bodyPr/>
        <a:lstStyle/>
        <a:p>
          <a:endParaRPr lang="en-US"/>
        </a:p>
      </dgm:t>
    </dgm:pt>
    <dgm:pt modelId="{2DE685C5-B05C-44FB-ABBD-85CCB82E29A8}" type="pres">
      <dgm:prSet presAssocID="{0298CD6E-DE0D-49EC-A327-DC63C903072E}" presName="Name0" presStyleCnt="0">
        <dgm:presLayoutVars>
          <dgm:dir/>
          <dgm:resizeHandles val="exact"/>
        </dgm:presLayoutVars>
      </dgm:prSet>
      <dgm:spPr/>
    </dgm:pt>
    <dgm:pt modelId="{3F23B816-9072-43E0-94F5-27846E474CEC}" type="pres">
      <dgm:prSet presAssocID="{177821F3-DCE6-4DC7-BF68-06C454D15A8C}" presName="node" presStyleLbl="node1" presStyleIdx="0" presStyleCnt="1" custLinFactNeighborX="-49" custLinFactNeighborY="-494">
        <dgm:presLayoutVars>
          <dgm:bulletEnabled val="1"/>
        </dgm:presLayoutVars>
      </dgm:prSet>
      <dgm:spPr/>
    </dgm:pt>
  </dgm:ptLst>
  <dgm:cxnLst>
    <dgm:cxn modelId="{EAE01A0F-4720-492C-8D7E-B7A32F9B97EA}" type="presOf" srcId="{0298CD6E-DE0D-49EC-A327-DC63C903072E}" destId="{2DE685C5-B05C-44FB-ABBD-85CCB82E29A8}" srcOrd="0" destOrd="0" presId="urn:microsoft.com/office/officeart/2005/8/layout/process1"/>
    <dgm:cxn modelId="{0BB86E91-92F2-4DD3-B143-5FB380242D8D}" type="presOf" srcId="{177821F3-DCE6-4DC7-BF68-06C454D15A8C}" destId="{3F23B816-9072-43E0-94F5-27846E474CEC}" srcOrd="0" destOrd="0" presId="urn:microsoft.com/office/officeart/2005/8/layout/process1"/>
    <dgm:cxn modelId="{828BFEBC-EC92-4B48-8EC5-DF57EA810799}" srcId="{0298CD6E-DE0D-49EC-A327-DC63C903072E}" destId="{177821F3-DCE6-4DC7-BF68-06C454D15A8C}" srcOrd="0" destOrd="0" parTransId="{C9EFCDF5-2C08-492F-823A-A84236420605}" sibTransId="{B7330AE0-CC18-453D-94E1-8404E3C85AB1}"/>
    <dgm:cxn modelId="{D91AC0E0-B469-4A47-A2CE-2FB2B715C126}" type="presParOf" srcId="{2DE685C5-B05C-44FB-ABBD-85CCB82E29A8}" destId="{3F23B816-9072-43E0-94F5-27846E474CE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3B816-9072-43E0-94F5-27846E474CEC}">
      <dsp:nvSpPr>
        <dsp:cNvPr id="0" name=""/>
        <dsp:cNvSpPr/>
      </dsp:nvSpPr>
      <dsp:spPr>
        <a:xfrm>
          <a:off x="6268" y="3389094"/>
          <a:ext cx="1873506" cy="112410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Incident Command</a:t>
          </a:r>
        </a:p>
      </dsp:txBody>
      <dsp:txXfrm>
        <a:off x="39192" y="3422018"/>
        <a:ext cx="1807658" cy="1058256"/>
      </dsp:txXfrm>
    </dsp:sp>
    <dsp:sp modelId="{6D4A6CCE-7123-43DF-B920-2D787796BDA0}">
      <dsp:nvSpPr>
        <dsp:cNvPr id="0" name=""/>
        <dsp:cNvSpPr/>
      </dsp:nvSpPr>
      <dsp:spPr>
        <a:xfrm>
          <a:off x="2067125" y="3718832"/>
          <a:ext cx="397183" cy="46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067125" y="3811758"/>
        <a:ext cx="278028" cy="278777"/>
      </dsp:txXfrm>
    </dsp:sp>
    <dsp:sp modelId="{C5C02FB7-FBA7-4E4A-A405-778932CBE62B}">
      <dsp:nvSpPr>
        <dsp:cNvPr id="0" name=""/>
        <dsp:cNvSpPr/>
      </dsp:nvSpPr>
      <dsp:spPr>
        <a:xfrm>
          <a:off x="2629177" y="3389094"/>
          <a:ext cx="1873506" cy="112410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Dispatch</a:t>
          </a:r>
        </a:p>
      </dsp:txBody>
      <dsp:txXfrm>
        <a:off x="2662101" y="3422018"/>
        <a:ext cx="1807658" cy="1058256"/>
      </dsp:txXfrm>
    </dsp:sp>
    <dsp:sp modelId="{A9CDBF40-C252-46DB-878E-A59B274B6852}">
      <dsp:nvSpPr>
        <dsp:cNvPr id="0" name=""/>
        <dsp:cNvSpPr/>
      </dsp:nvSpPr>
      <dsp:spPr>
        <a:xfrm>
          <a:off x="4684502" y="3718832"/>
          <a:ext cx="385454" cy="464629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684502" y="3811758"/>
        <a:ext cx="269818" cy="278777"/>
      </dsp:txXfrm>
    </dsp:sp>
    <dsp:sp modelId="{FCEE0578-5DFE-452C-8010-62F874E692E7}">
      <dsp:nvSpPr>
        <dsp:cNvPr id="0" name=""/>
        <dsp:cNvSpPr/>
      </dsp:nvSpPr>
      <dsp:spPr>
        <a:xfrm>
          <a:off x="5229957" y="3389094"/>
          <a:ext cx="1873506" cy="11241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480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Public</a:t>
          </a:r>
        </a:p>
      </dsp:txBody>
      <dsp:txXfrm>
        <a:off x="5262881" y="3422018"/>
        <a:ext cx="1807658" cy="1058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3B816-9072-43E0-94F5-27846E474CEC}">
      <dsp:nvSpPr>
        <dsp:cNvPr id="0" name=""/>
        <dsp:cNvSpPr/>
      </dsp:nvSpPr>
      <dsp:spPr>
        <a:xfrm>
          <a:off x="0" y="0"/>
          <a:ext cx="2826730" cy="136110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Incident Command</a:t>
          </a:r>
        </a:p>
      </dsp:txBody>
      <dsp:txXfrm>
        <a:off x="39865" y="39865"/>
        <a:ext cx="2747000" cy="12813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3B816-9072-43E0-94F5-27846E474CEC}">
      <dsp:nvSpPr>
        <dsp:cNvPr id="0" name=""/>
        <dsp:cNvSpPr/>
      </dsp:nvSpPr>
      <dsp:spPr>
        <a:xfrm>
          <a:off x="0" y="0"/>
          <a:ext cx="2826730" cy="136110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Dispatch</a:t>
          </a:r>
        </a:p>
      </dsp:txBody>
      <dsp:txXfrm>
        <a:off x="39865" y="39865"/>
        <a:ext cx="2747000" cy="1281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3B816-9072-43E0-94F5-27846E474CEC}">
      <dsp:nvSpPr>
        <dsp:cNvPr id="0" name=""/>
        <dsp:cNvSpPr/>
      </dsp:nvSpPr>
      <dsp:spPr>
        <a:xfrm>
          <a:off x="0" y="0"/>
          <a:ext cx="2826730" cy="136110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Public</a:t>
          </a:r>
        </a:p>
      </dsp:txBody>
      <dsp:txXfrm>
        <a:off x="39865" y="39865"/>
        <a:ext cx="2747000" cy="1281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325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8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dirty="0"/>
              <a:t>This could be based on your personal experience, or your understanding of what disasters we are vulnerable to.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3286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962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020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045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850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4" name="Google Shape;52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5" name="Google Shape;526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54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511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38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107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784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81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214383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41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463934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2224464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886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1902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395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92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2826229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9982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595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2618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331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795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7241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dirty="0"/>
              <a:t>This could be based on your personal experience, or your understanding of what disasters we are vulnerable to.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6000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332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912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3617239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68003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95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91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>
  <p:cSld name="CUSTOM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D45D-D896-EE9F-B281-3443CEBB7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13" b="7856"/>
          <a:stretch/>
        </p:blipFill>
        <p:spPr>
          <a:xfrm>
            <a:off x="713410" y="412124"/>
            <a:ext cx="7717179" cy="4327301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TITLE_AND_BODY">
    <p:bg>
      <p:bgPr>
        <a:solidFill>
          <a:srgbClr val="19344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- Right">
  <p:cSld name="CUSTOM_8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50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 idx="2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left">
  <p:cSld name="CUSTOM_9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3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4">
  <p:cSld name="Empty slide 4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2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74" name="Google Shape;74;p12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2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name="adj" fmla="val 50000"/>
              </a:avLst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48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1">
  <p:cSld name="Empty slide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99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sz="26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77" r:id="rId5"/>
    <p:sldLayoutId id="214748367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ulderodm.gov/preparedness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fireadaptedco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mountain&#10;&#10;Description automatically generated">
            <a:extLst>
              <a:ext uri="{FF2B5EF4-FFF2-40B4-BE49-F238E27FC236}">
                <a16:creationId xmlns:a16="http://schemas.microsoft.com/office/drawing/2014/main" id="{6ABF81B1-6ABB-AA31-FCD5-7C63E5F6F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58" r="15178" b="10296"/>
          <a:stretch/>
        </p:blipFill>
        <p:spPr>
          <a:xfrm>
            <a:off x="697831" y="393032"/>
            <a:ext cx="7756119" cy="4411579"/>
          </a:xfrm>
          <a:prstGeom prst="rect">
            <a:avLst/>
          </a:prstGeom>
        </p:spPr>
      </p:pic>
      <p:sp>
        <p:nvSpPr>
          <p:cNvPr id="159" name="Google Shape;159;p32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476300" y="2308908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PREPAREDNESS </a:t>
            </a:r>
            <a:r>
              <a:rPr lang="en-US" dirty="0"/>
              <a:t>BASICS</a:t>
            </a:r>
            <a:endParaRPr dirty="0"/>
          </a:p>
        </p:txBody>
      </p:sp>
      <p:sp>
        <p:nvSpPr>
          <p:cNvPr id="162" name="Google Shape;162;p32"/>
          <p:cNvSpPr txBox="1">
            <a:spLocks noGrp="1"/>
          </p:cNvSpPr>
          <p:nvPr>
            <p:ph type="subTitle" idx="1"/>
          </p:nvPr>
        </p:nvSpPr>
        <p:spPr>
          <a:xfrm>
            <a:off x="476300" y="3268685"/>
            <a:ext cx="74937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Disaster Strong Series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72DE76-F499-154F-7A3E-0D564223712B}"/>
              </a:ext>
            </a:extLst>
          </p:cNvPr>
          <p:cNvSpPr/>
          <p:nvPr/>
        </p:nvSpPr>
        <p:spPr>
          <a:xfrm>
            <a:off x="6277047" y="3194269"/>
            <a:ext cx="1141281" cy="1178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DB861-B45D-909F-6641-3ACAD8C2A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060" y="3174779"/>
            <a:ext cx="1238394" cy="12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3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1139006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ReachWell Translation App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669406"/>
            <a:ext cx="2884847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Phone app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Download, then search for BOCO Alert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Provides alerts in over 100 languages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61E8443-1E0D-6952-EB8F-FA5DE7FB9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506" y="409908"/>
            <a:ext cx="1992315" cy="4311868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07AB548-8438-FF4B-7819-3C73A4C9A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09"/>
          <a:stretch/>
        </p:blipFill>
        <p:spPr>
          <a:xfrm>
            <a:off x="4527482" y="409908"/>
            <a:ext cx="2041485" cy="431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7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628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6000" b="1" dirty="0"/>
              <a:t>Remember…</a:t>
            </a:r>
            <a:br>
              <a:rPr lang="en-US" sz="6000" b="1" dirty="0"/>
            </a:br>
            <a:br>
              <a:rPr lang="en-US" sz="6000" b="1" dirty="0"/>
            </a:br>
            <a:r>
              <a:rPr lang="en-US" sz="6000" b="1" u="sng" dirty="0"/>
              <a:t>You</a:t>
            </a:r>
            <a:r>
              <a:rPr lang="en-US" sz="6000" b="1" dirty="0"/>
              <a:t> are always your first notification.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37682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8F87C1-65CE-8829-BA32-8D4CEF4B5DD2}"/>
              </a:ext>
            </a:extLst>
          </p:cNvPr>
          <p:cNvGraphicFramePr/>
          <p:nvPr/>
        </p:nvGraphicFramePr>
        <p:xfrm>
          <a:off x="1006069" y="-935985"/>
          <a:ext cx="7131862" cy="4513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3261865" y="1199314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Initiating an Alert</a:t>
            </a:r>
            <a:endParaRPr dirty="0"/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2787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28FB4F-3C9A-22DF-50E0-EB53183D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73" y="537516"/>
            <a:ext cx="4628603" cy="308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8F87C1-65CE-8829-BA32-8D4CEF4B5DD2}"/>
              </a:ext>
            </a:extLst>
          </p:cNvPr>
          <p:cNvGraphicFramePr/>
          <p:nvPr/>
        </p:nvGraphicFramePr>
        <p:xfrm>
          <a:off x="3126727" y="3405872"/>
          <a:ext cx="2829494" cy="1361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2039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28FB4F-3C9A-22DF-50E0-EB53183D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490737" y="537516"/>
            <a:ext cx="4101475" cy="308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8F87C1-65CE-8829-BA32-8D4CEF4B5DD2}"/>
              </a:ext>
            </a:extLst>
          </p:cNvPr>
          <p:cNvGraphicFramePr/>
          <p:nvPr/>
        </p:nvGraphicFramePr>
        <p:xfrm>
          <a:off x="3126727" y="3405872"/>
          <a:ext cx="2829494" cy="1361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974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28FB4F-3C9A-22DF-50E0-EB53183D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490737" y="724480"/>
            <a:ext cx="4101475" cy="27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8F87C1-65CE-8829-BA32-8D4CEF4B5DD2}"/>
              </a:ext>
            </a:extLst>
          </p:cNvPr>
          <p:cNvGraphicFramePr/>
          <p:nvPr/>
        </p:nvGraphicFramePr>
        <p:xfrm>
          <a:off x="3126727" y="3056249"/>
          <a:ext cx="2829494" cy="1361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1922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7" name="Google Shape;5267;p53"/>
          <p:cNvPicPr preferRelativeResize="0"/>
          <p:nvPr/>
        </p:nvPicPr>
        <p:blipFill rotWithShape="1">
          <a:blip r:embed="rId3"/>
          <a:srcRect l="20824" t="6500" r="20824"/>
          <a:stretch/>
        </p:blipFill>
        <p:spPr>
          <a:xfrm>
            <a:off x="4508938" y="-34202"/>
            <a:ext cx="4658766" cy="517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68" name="Google Shape;5268;p53"/>
          <p:cNvGrpSpPr/>
          <p:nvPr/>
        </p:nvGrpSpPr>
        <p:grpSpPr>
          <a:xfrm>
            <a:off x="-85175" y="-34200"/>
            <a:ext cx="5823823" cy="5177700"/>
            <a:chOff x="3906353" y="467665"/>
            <a:chExt cx="5271232" cy="5177700"/>
          </a:xfrm>
        </p:grpSpPr>
        <p:sp>
          <p:nvSpPr>
            <p:cNvPr id="5269" name="Google Shape;5269;p53"/>
            <p:cNvSpPr/>
            <p:nvPr/>
          </p:nvSpPr>
          <p:spPr>
            <a:xfrm flipH="1">
              <a:off x="3906353" y="467665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53"/>
            <p:cNvSpPr/>
            <p:nvPr/>
          </p:nvSpPr>
          <p:spPr>
            <a:xfrm rot="5400000">
              <a:off x="8532435" y="905319"/>
              <a:ext cx="902400" cy="387900"/>
            </a:xfrm>
            <a:prstGeom prst="triangle">
              <a:avLst>
                <a:gd name="adj" fmla="val 50000"/>
              </a:avLst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92" name="Google Shape;5292;p53"/>
          <p:cNvSpPr txBox="1">
            <a:spLocks noGrp="1"/>
          </p:cNvSpPr>
          <p:nvPr>
            <p:ph type="title"/>
          </p:nvPr>
        </p:nvSpPr>
        <p:spPr>
          <a:xfrm>
            <a:off x="445443" y="385355"/>
            <a:ext cx="3638400" cy="10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Notification Terminology</a:t>
            </a:r>
            <a:endParaRPr dirty="0"/>
          </a:p>
        </p:txBody>
      </p:sp>
      <p:sp>
        <p:nvSpPr>
          <p:cNvPr id="5293" name="Google Shape;5293;p53"/>
          <p:cNvSpPr txBox="1">
            <a:spLocks noGrp="1"/>
          </p:cNvSpPr>
          <p:nvPr>
            <p:ph type="body" idx="1"/>
          </p:nvPr>
        </p:nvSpPr>
        <p:spPr>
          <a:xfrm>
            <a:off x="503461" y="1464446"/>
            <a:ext cx="5053884" cy="22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dirty="0">
                <a:solidFill>
                  <a:schemeClr val="bg1"/>
                </a:solidFill>
              </a:rPr>
              <a:t>Types of notifications</a:t>
            </a:r>
          </a:p>
          <a:p>
            <a:pPr marL="742950" lvl="1" indent="-285750"/>
            <a:r>
              <a:rPr lang="en-US" dirty="0">
                <a:solidFill>
                  <a:schemeClr val="bg1"/>
                </a:solidFill>
              </a:rPr>
              <a:t>Advisory</a:t>
            </a:r>
          </a:p>
          <a:p>
            <a:pPr marL="742950" lvl="1" indent="-285750"/>
            <a:r>
              <a:rPr lang="en-US" dirty="0">
                <a:solidFill>
                  <a:schemeClr val="bg1"/>
                </a:solidFill>
              </a:rPr>
              <a:t>Warning</a:t>
            </a:r>
          </a:p>
          <a:p>
            <a:pPr marL="742950" lvl="1" indent="-285750"/>
            <a:r>
              <a:rPr lang="en-US" dirty="0">
                <a:solidFill>
                  <a:schemeClr val="bg1"/>
                </a:solidFill>
              </a:rPr>
              <a:t>Order</a:t>
            </a:r>
          </a:p>
        </p:txBody>
      </p:sp>
    </p:spTree>
    <p:extLst>
      <p:ext uri="{BB962C8B-B14F-4D97-AF65-F5344CB8AC3E}">
        <p14:creationId xmlns:p14="http://schemas.microsoft.com/office/powerpoint/2010/main" val="1229813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0" descr="Close-up of rows of produce in boxes: Roma tomatoes, string beans, jalapeños, plums"/>
          <p:cNvPicPr preferRelativeResize="0"/>
          <p:nvPr/>
        </p:nvPicPr>
        <p:blipFill>
          <a:blip r:embed="rId3"/>
          <a:srcRect t="5092" b="5092"/>
          <a:stretch/>
        </p:blipFill>
        <p:spPr>
          <a:xfrm>
            <a:off x="233550" y="260075"/>
            <a:ext cx="8676900" cy="462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ADVISORY</a:t>
            </a:r>
            <a:endParaRPr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subTitle" idx="1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Used to raise awareness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0" descr="A chopping board with spices on top"/>
          <p:cNvPicPr preferRelativeResize="0"/>
          <p:nvPr/>
        </p:nvPicPr>
        <p:blipFill>
          <a:blip r:embed="rId3"/>
          <a:srcRect t="12738" b="12738"/>
          <a:stretch/>
        </p:blipFill>
        <p:spPr>
          <a:xfrm>
            <a:off x="278510" y="260074"/>
            <a:ext cx="8676900" cy="462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WARNING</a:t>
            </a:r>
            <a:endParaRPr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subTitle" idx="1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Used to get you ready to take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11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0"/>
          <p:cNvPicPr preferRelativeResize="0"/>
          <p:nvPr/>
        </p:nvPicPr>
        <p:blipFill>
          <a:blip r:embed="rId3"/>
          <a:srcRect t="32208" b="32208"/>
          <a:stretch/>
        </p:blipFill>
        <p:spPr>
          <a:xfrm>
            <a:off x="233550" y="260075"/>
            <a:ext cx="8676900" cy="462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ORDER</a:t>
            </a:r>
            <a:endParaRPr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subTitle" idx="1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Used to share directives that should be followed immediately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5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62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Overview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167462"/>
            <a:ext cx="342425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285750" indent="-285750"/>
            <a:r>
              <a:rPr lang="en-U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Boulder County             Hazard Profile</a:t>
            </a:r>
          </a:p>
          <a:p>
            <a:pPr marL="285750" indent="-285750"/>
            <a:r>
              <a:rPr lang="e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Alert and Warning</a:t>
            </a:r>
          </a:p>
          <a:p>
            <a:pPr marL="285750" indent="-285750"/>
            <a:r>
              <a:rPr lang="e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Assessing Your Risk</a:t>
            </a:r>
          </a:p>
          <a:p>
            <a:pPr marL="285750" indent="-285750"/>
            <a:r>
              <a:rPr lang="e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Making a Plan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2" name="Picture 1" descr="A picture containing indoor, blue, thread&#10;&#10;Description automatically generated">
            <a:extLst>
              <a:ext uri="{FF2B5EF4-FFF2-40B4-BE49-F238E27FC236}">
                <a16:creationId xmlns:a16="http://schemas.microsoft.com/office/drawing/2014/main" id="{CEDABC41-6C76-287C-2962-E71485DDD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1" r="3524"/>
          <a:stretch/>
        </p:blipFill>
        <p:spPr>
          <a:xfrm>
            <a:off x="4259370" y="0"/>
            <a:ext cx="48846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5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644881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Notification Actions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883613"/>
            <a:ext cx="7729058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endParaRPr lang="en-US" b="1" dirty="0">
              <a:solidFill>
                <a:srgbClr val="858585"/>
              </a:solidFill>
            </a:endParaRPr>
          </a:p>
          <a:p>
            <a:pPr marL="285750" indent="-285750"/>
            <a:r>
              <a:rPr lang="en-US" b="1" dirty="0">
                <a:solidFill>
                  <a:srgbClr val="858585"/>
                </a:solidFill>
              </a:rPr>
              <a:t>Climb to higher ground </a:t>
            </a:r>
            <a:r>
              <a:rPr lang="en-US" dirty="0">
                <a:solidFill>
                  <a:srgbClr val="858585"/>
                </a:solidFill>
              </a:rPr>
              <a:t>– A directive to move to a location nearby that is higher than your current position. </a:t>
            </a:r>
          </a:p>
          <a:p>
            <a:pPr marL="285750" indent="-285750"/>
            <a:endParaRPr lang="en-US" b="1" dirty="0">
              <a:solidFill>
                <a:srgbClr val="858585"/>
              </a:solidFill>
            </a:endParaRPr>
          </a:p>
          <a:p>
            <a:pPr marL="285750" indent="-285750"/>
            <a:r>
              <a:rPr lang="en-US" b="1" dirty="0">
                <a:solidFill>
                  <a:srgbClr val="858585"/>
                </a:solidFill>
              </a:rPr>
              <a:t>Evacuation</a:t>
            </a:r>
            <a:r>
              <a:rPr lang="en-US" dirty="0">
                <a:solidFill>
                  <a:srgbClr val="858585"/>
                </a:solidFill>
              </a:rPr>
              <a:t> – A directive to leave the area immediately.</a:t>
            </a:r>
          </a:p>
          <a:p>
            <a:pPr marL="0" indent="0">
              <a:buNone/>
            </a:pPr>
            <a:endParaRPr lang="en-US" dirty="0">
              <a:solidFill>
                <a:srgbClr val="858585"/>
              </a:solidFill>
            </a:endParaRPr>
          </a:p>
          <a:p>
            <a:pPr marL="285750" indent="-285750"/>
            <a:r>
              <a:rPr lang="en-US" b="1" dirty="0">
                <a:solidFill>
                  <a:srgbClr val="858585"/>
                </a:solidFill>
              </a:rPr>
              <a:t>Shelter-in-place</a:t>
            </a:r>
            <a:r>
              <a:rPr lang="en-US" dirty="0">
                <a:solidFill>
                  <a:srgbClr val="858585"/>
                </a:solidFill>
              </a:rPr>
              <a:t> – A directive to remain indoors until the situation is resolved.</a:t>
            </a:r>
          </a:p>
          <a:p>
            <a:pPr marL="0" indent="0">
              <a:buNone/>
            </a:pPr>
            <a:endParaRPr lang="en-US" dirty="0">
              <a:solidFill>
                <a:srgbClr val="858585"/>
              </a:solidFill>
            </a:endParaRP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F9C27-1368-2A66-4EF5-1361862BB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3580"/>
            <a:ext cx="2270984" cy="1504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8A4E39-69F6-3DD2-F0D8-604930E32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309" y="3433579"/>
            <a:ext cx="2005916" cy="1504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B9468-4182-4367-0D7F-D892803A7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019" y="3433578"/>
            <a:ext cx="2279981" cy="15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3EB691-1DB3-8A25-A3C9-29B9C6A976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37"/>
          <a:stretch/>
        </p:blipFill>
        <p:spPr>
          <a:xfrm>
            <a:off x="4596561" y="3425594"/>
            <a:ext cx="2112995" cy="15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8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733112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Notification Actions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263512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b="1" dirty="0">
                <a:solidFill>
                  <a:srgbClr val="858585"/>
                </a:solidFill>
              </a:rPr>
              <a:t>Missing/endangered person(s) </a:t>
            </a:r>
            <a:r>
              <a:rPr lang="en-US" dirty="0">
                <a:solidFill>
                  <a:srgbClr val="858585"/>
                </a:solidFill>
              </a:rPr>
              <a:t>– Information about a missing or endangered person that is shared to increase community awareness.</a:t>
            </a:r>
          </a:p>
          <a:p>
            <a:pPr marL="285750" indent="-285750"/>
            <a:endParaRPr lang="en-US" dirty="0">
              <a:solidFill>
                <a:srgbClr val="858585"/>
              </a:solidFill>
            </a:endParaRPr>
          </a:p>
          <a:p>
            <a:pPr marL="285750" indent="-285750"/>
            <a:r>
              <a:rPr lang="en-US" b="1" dirty="0">
                <a:solidFill>
                  <a:srgbClr val="858585"/>
                </a:solidFill>
              </a:rPr>
              <a:t>All clear </a:t>
            </a:r>
            <a:r>
              <a:rPr lang="en-US" dirty="0">
                <a:solidFill>
                  <a:srgbClr val="858585"/>
                </a:solidFill>
              </a:rPr>
              <a:t>– Follow-up information issued after officials have determined the hazard no longer presents a threat to the community.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D33B2-9603-2DCA-CF32-B6A0DAB0D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40" b="16995"/>
          <a:stretch/>
        </p:blipFill>
        <p:spPr>
          <a:xfrm>
            <a:off x="0" y="3232503"/>
            <a:ext cx="9144000" cy="191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8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Assessing Your Risk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49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Lifelines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Security and safety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Food, water, and shelter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Health and medical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Power and gas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Communications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Transportation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8" name="Picture 7" descr="Service dog tag">
            <a:extLst>
              <a:ext uri="{FF2B5EF4-FFF2-40B4-BE49-F238E27FC236}">
                <a16:creationId xmlns:a16="http://schemas.microsoft.com/office/drawing/2014/main" id="{1C804E6F-E9F0-6E13-4C6E-CA96CFAC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59" y="156505"/>
            <a:ext cx="2195153" cy="1463435"/>
          </a:xfrm>
          <a:prstGeom prst="rect">
            <a:avLst/>
          </a:prstGeom>
        </p:spPr>
      </p:pic>
      <p:pic>
        <p:nvPicPr>
          <p:cNvPr id="6146" name="Picture 2" descr="asian, calling, communication, community, connecting, conversation, device,  digital, gadget, global | Pxfuel">
            <a:extLst>
              <a:ext uri="{FF2B5EF4-FFF2-40B4-BE49-F238E27FC236}">
                <a16:creationId xmlns:a16="http://schemas.microsoft.com/office/drawing/2014/main" id="{86B4CB94-2F67-9E63-4BFE-2540454B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35" y="1679644"/>
            <a:ext cx="2199151" cy="14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uel Gas Station Refueling - Free photo on Pixabay">
            <a:extLst>
              <a:ext uri="{FF2B5EF4-FFF2-40B4-BE49-F238E27FC236}">
                <a16:creationId xmlns:a16="http://schemas.microsoft.com/office/drawing/2014/main" id="{74B20B52-7DB8-2D4B-5379-32DF0F0E7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32" y="3334581"/>
            <a:ext cx="2195154" cy="16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w Much Does 5 Gallons Of Water Weigh? Easy Calculation!">
            <a:extLst>
              <a:ext uri="{FF2B5EF4-FFF2-40B4-BE49-F238E27FC236}">
                <a16:creationId xmlns:a16="http://schemas.microsoft.com/office/drawing/2014/main" id="{34A4297A-1B34-7AE3-2556-A3FE776A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48" y="1679644"/>
            <a:ext cx="2199151" cy="14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EA64DF-65B0-A697-6066-CAB720950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3025" y="3311025"/>
            <a:ext cx="2197400" cy="16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21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083246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things are you already doing to be prepared?  </a:t>
            </a: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lifelines are you less certain that you have a plan for?  </a:t>
            </a: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some of your vulnerabilities?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74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4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Making a Plan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0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Planning </a:t>
            </a:r>
            <a:br>
              <a:rPr lang="es" dirty="0"/>
            </a:br>
            <a:r>
              <a:rPr lang="es" dirty="0"/>
              <a:t>Components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856236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Actionable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Sustainable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9" name="Picture 8" descr="Person writing in planner">
            <a:extLst>
              <a:ext uri="{FF2B5EF4-FFF2-40B4-BE49-F238E27FC236}">
                <a16:creationId xmlns:a16="http://schemas.microsoft.com/office/drawing/2014/main" id="{71CD3F75-B7AA-1764-C45C-E8E3A0CA9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6" r="6487"/>
          <a:stretch/>
        </p:blipFill>
        <p:spPr>
          <a:xfrm>
            <a:off x="3971109" y="0"/>
            <a:ext cx="51728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01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4417515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Creating Your </a:t>
            </a:r>
            <a:br>
              <a:rPr lang="es" dirty="0"/>
            </a:br>
            <a:r>
              <a:rPr lang="es" dirty="0"/>
              <a:t>Personal Plan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773106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Communication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Evacuation or sheltering-in-place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Grab list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04E2601C-917D-93B1-5C69-0FC3EF897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43438" y="642938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6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Communication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Get informed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Stay informed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Key contacts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Text vs. call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2" name="Google Shape;5267;p53">
            <a:extLst>
              <a:ext uri="{FF2B5EF4-FFF2-40B4-BE49-F238E27FC236}">
                <a16:creationId xmlns:a16="http://schemas.microsoft.com/office/drawing/2014/main" id="{B9E12FED-14BA-B2FA-E85B-75B27C997EA6}"/>
              </a:ext>
            </a:extLst>
          </p:cNvPr>
          <p:cNvPicPr preferRelativeResize="0"/>
          <p:nvPr/>
        </p:nvPicPr>
        <p:blipFill>
          <a:blip r:embed="rId3"/>
          <a:srcRect l="22700" r="22700"/>
          <a:stretch/>
        </p:blipFill>
        <p:spPr>
          <a:xfrm>
            <a:off x="4927228" y="-34150"/>
            <a:ext cx="4240476" cy="517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261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Evacuation or Sheltering-in-Place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Transportation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Garages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Routes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Maintaining lifelines</a:t>
            </a:r>
          </a:p>
          <a:p>
            <a:pPr marL="0" indent="0">
              <a:buNone/>
            </a:pPr>
            <a:endParaRPr lang="en-US" sz="1800" dirty="0">
              <a:solidFill>
                <a:srgbClr val="858585"/>
              </a:solidFill>
            </a:endParaRP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3EB49-5151-591F-04CF-653F24F94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011"/>
          <a:stretch/>
        </p:blipFill>
        <p:spPr>
          <a:xfrm>
            <a:off x="6371360" y="2926417"/>
            <a:ext cx="2772640" cy="1850125"/>
          </a:xfrm>
          <a:prstGeom prst="rect">
            <a:avLst/>
          </a:prstGeom>
        </p:spPr>
      </p:pic>
      <p:pic>
        <p:nvPicPr>
          <p:cNvPr id="7170" name="Picture 2" descr="How to Troubleshoot a Garage Door - The Home Depot">
            <a:extLst>
              <a:ext uri="{FF2B5EF4-FFF2-40B4-BE49-F238E27FC236}">
                <a16:creationId xmlns:a16="http://schemas.microsoft.com/office/drawing/2014/main" id="{E74055E3-F827-9CB5-C9B6-8B53D96C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45" y="2945923"/>
            <a:ext cx="3012677" cy="18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w To Practice Driving | Life Lanes">
            <a:extLst>
              <a:ext uri="{FF2B5EF4-FFF2-40B4-BE49-F238E27FC236}">
                <a16:creationId xmlns:a16="http://schemas.microsoft.com/office/drawing/2014/main" id="{5530146C-7FEA-B939-5486-D527099B3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r="11269"/>
          <a:stretch/>
        </p:blipFill>
        <p:spPr bwMode="auto">
          <a:xfrm>
            <a:off x="-1" y="2945923"/>
            <a:ext cx="3106169" cy="18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89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Boulder County </a:t>
            </a:r>
            <a:b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Hazard Profile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55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Grab List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The 7 Ps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People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Pets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Papers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Prescriptions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Pictures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Personal computers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Plastic</a:t>
            </a:r>
          </a:p>
          <a:p>
            <a:pPr marL="0" indent="0">
              <a:buNone/>
            </a:pPr>
            <a:endParaRPr lang="en-US" sz="1800" dirty="0">
              <a:solidFill>
                <a:srgbClr val="858585"/>
              </a:solidFill>
            </a:endParaRP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31233C1A-0614-7432-335E-CA03E9979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91" r="9910"/>
          <a:stretch/>
        </p:blipFill>
        <p:spPr>
          <a:xfrm rot="5400000"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11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35718-BF4A-4B23-9010-BD7971568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99" y="604591"/>
            <a:ext cx="6295402" cy="4381600"/>
          </a:xfrm>
          <a:prstGeom prst="rect">
            <a:avLst/>
          </a:prstGeom>
        </p:spPr>
      </p:pic>
      <p:sp>
        <p:nvSpPr>
          <p:cNvPr id="5" name="Google Shape;189;p36">
            <a:extLst>
              <a:ext uri="{FF2B5EF4-FFF2-40B4-BE49-F238E27FC236}">
                <a16:creationId xmlns:a16="http://schemas.microsoft.com/office/drawing/2014/main" id="{74278676-7293-4543-A2A0-FBAAB079F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9835" y="251577"/>
            <a:ext cx="274433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Example Grab List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0904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9;p36">
            <a:extLst>
              <a:ext uri="{FF2B5EF4-FFF2-40B4-BE49-F238E27FC236}">
                <a16:creationId xmlns:a16="http://schemas.microsoft.com/office/drawing/2014/main" id="{74278676-7293-4543-A2A0-FBAAB079F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9835" y="251577"/>
            <a:ext cx="274433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Example Grab List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4BAF4-9848-57EA-1547-1AF1C33F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249" y="906085"/>
            <a:ext cx="6853502" cy="3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12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Additional Considerations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Access and functional needs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Time and place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Pets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CAEB9-4ABF-115B-BA93-E76CE78F2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8"/>
          <a:stretch/>
        </p:blipFill>
        <p:spPr>
          <a:xfrm>
            <a:off x="0" y="2983832"/>
            <a:ext cx="2010056" cy="1750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0DF4A-2360-38BC-DDAC-FA859D6D1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890" y="2924499"/>
            <a:ext cx="4826673" cy="1810003"/>
          </a:xfrm>
          <a:prstGeom prst="rect">
            <a:avLst/>
          </a:prstGeom>
        </p:spPr>
      </p:pic>
      <p:pic>
        <p:nvPicPr>
          <p:cNvPr id="4" name="Picture 3" descr="A dog lying on a bed&#10;&#10;Description automatically generated with low confidence">
            <a:extLst>
              <a:ext uri="{FF2B5EF4-FFF2-40B4-BE49-F238E27FC236}">
                <a16:creationId xmlns:a16="http://schemas.microsoft.com/office/drawing/2014/main" id="{7273D04F-B3DE-FA35-9A99-C61633A17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5" t="9614" r="38300" b="-215"/>
          <a:stretch/>
        </p:blipFill>
        <p:spPr>
          <a:xfrm rot="5400000">
            <a:off x="7194458" y="2784963"/>
            <a:ext cx="1810005" cy="20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2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335614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Additional Planning </a:t>
            </a:r>
            <a:br>
              <a:rPr lang="es" dirty="0"/>
            </a:br>
            <a:r>
              <a:rPr lang="es" dirty="0"/>
              <a:t>and Community Resources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116730"/>
            <a:ext cx="4475219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Boulder ODM </a:t>
            </a:r>
            <a:r>
              <a:rPr lang="en-US" sz="1800" dirty="0">
                <a:solidFill>
                  <a:srgbClr val="858585"/>
                </a:solidFill>
                <a:hlinkClick r:id="rId3"/>
              </a:rPr>
              <a:t>www.boulderodm.gov/preparedness/</a:t>
            </a:r>
            <a:endParaRPr lang="en-US" sz="1800" dirty="0">
              <a:solidFill>
                <a:srgbClr val="858585"/>
              </a:solidFill>
            </a:endParaRP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Wildfire Partners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Local fire departments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Fire Adapted Colorado </a:t>
            </a:r>
            <a:r>
              <a:rPr lang="en-US" sz="1800" dirty="0">
                <a:solidFill>
                  <a:srgbClr val="858585"/>
                </a:solidFill>
                <a:hlinkClick r:id="rId4"/>
              </a:rPr>
              <a:t>https://fireadaptedco.org/</a:t>
            </a:r>
            <a:r>
              <a:rPr lang="en-US" sz="1800" dirty="0">
                <a:solidFill>
                  <a:srgbClr val="858585"/>
                </a:solidFill>
              </a:rPr>
              <a:t> 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Disaster Strong Series events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Train-the-Trainer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Preparedness for Access and Functional Needs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Preparedness for the Equine Community</a:t>
            </a:r>
          </a:p>
        </p:txBody>
      </p:sp>
      <p:pic>
        <p:nvPicPr>
          <p:cNvPr id="3" name="Picture 2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7251EA5F-91C1-4F54-A1BC-9ADB8A1829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443">
            <a:off x="5194286" y="293936"/>
            <a:ext cx="2563556" cy="3318517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92974CFD-313C-4D15-9261-7ACE90D6D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647">
            <a:off x="6198109" y="1805421"/>
            <a:ext cx="2438128" cy="315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98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>
            <a:spLocks noGrp="1"/>
          </p:cNvSpPr>
          <p:nvPr>
            <p:ph type="title"/>
          </p:nvPr>
        </p:nvSpPr>
        <p:spPr>
          <a:xfrm>
            <a:off x="355975" y="1731998"/>
            <a:ext cx="4248000" cy="2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0" dirty="0">
                <a:solidFill>
                  <a:srgbClr val="193441"/>
                </a:solidFill>
              </a:rPr>
              <a:t>Thank you!</a:t>
            </a:r>
            <a:endParaRPr sz="10000" dirty="0">
              <a:solidFill>
                <a:srgbClr val="193441"/>
              </a:solidFill>
            </a:endParaRPr>
          </a:p>
        </p:txBody>
      </p:sp>
      <p:sp>
        <p:nvSpPr>
          <p:cNvPr id="176" name="Google Shape;176;p34"/>
          <p:cNvSpPr txBox="1">
            <a:spLocks noGrp="1"/>
          </p:cNvSpPr>
          <p:nvPr>
            <p:ph type="title" idx="2"/>
          </p:nvPr>
        </p:nvSpPr>
        <p:spPr>
          <a:xfrm>
            <a:off x="463975" y="3752925"/>
            <a:ext cx="4032000" cy="20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Monika Weber</a:t>
            </a:r>
            <a:br>
              <a:rPr lang="es" sz="1800" dirty="0"/>
            </a:br>
            <a:r>
              <a:rPr lang="es" sz="1800" dirty="0"/>
              <a:t>mweber@bouldercounty.org</a:t>
            </a:r>
            <a:endParaRPr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D3FC0-0412-58E0-28FF-BD62FFC77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524" y="671698"/>
            <a:ext cx="3385953" cy="338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72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-50907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Workshop Feedback</a:t>
            </a:r>
            <a:endParaRPr sz="6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787FD-76DC-FE1C-6EC9-ED08982A5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472" y="1601204"/>
            <a:ext cx="3069055" cy="30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1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The History of Disasters in Boulder County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5235863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Introduction of terminology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Disaster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Emergency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Disaster history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7C4F7-A94D-A4B1-1D6A-5FB6124EF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520" y="3091771"/>
            <a:ext cx="2131829" cy="1608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2EAA2D-8C84-D10E-BECE-BB77F28DB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007" y="3109626"/>
            <a:ext cx="2386221" cy="1590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538080-7B31-3D8D-A28F-56414C056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956" y="3091771"/>
            <a:ext cx="2259517" cy="1598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5EA626-6BBB-E35D-6328-F8E4B869A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454" y="3091771"/>
            <a:ext cx="2100989" cy="160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0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575455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Top 5 Risks (2023)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105855"/>
            <a:ext cx="5235863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Wildfire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Communicable Disease/Zoonotic Outbreak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Flood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Winter Storm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Extreme Temperatures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3" name="Picture 2" descr="A picture containing snow, sky, outdoor, skiing&#10;&#10;Description automatically generated">
            <a:extLst>
              <a:ext uri="{FF2B5EF4-FFF2-40B4-BE49-F238E27FC236}">
                <a16:creationId xmlns:a16="http://schemas.microsoft.com/office/drawing/2014/main" id="{98C3FC51-E828-8152-556F-57441F821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4"/>
          <a:stretch/>
        </p:blipFill>
        <p:spPr>
          <a:xfrm>
            <a:off x="3117285" y="2921988"/>
            <a:ext cx="2848380" cy="2020396"/>
          </a:xfrm>
          <a:prstGeom prst="rect">
            <a:avLst/>
          </a:prstGeom>
        </p:spPr>
      </p:pic>
      <p:pic>
        <p:nvPicPr>
          <p:cNvPr id="6" name="Picture 5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D075568A-CA63-67F7-409D-BDF4A7BF57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/>
          <a:stretch/>
        </p:blipFill>
        <p:spPr>
          <a:xfrm>
            <a:off x="0" y="2936684"/>
            <a:ext cx="2996870" cy="2005971"/>
          </a:xfrm>
          <a:prstGeom prst="rect">
            <a:avLst/>
          </a:prstGeom>
        </p:spPr>
      </p:pic>
      <p:pic>
        <p:nvPicPr>
          <p:cNvPr id="10" name="Picture 9" descr="A group of horses standing in a dirt field&#10;&#10;Description automatically generated with low confidence">
            <a:extLst>
              <a:ext uri="{FF2B5EF4-FFF2-40B4-BE49-F238E27FC236}">
                <a16:creationId xmlns:a16="http://schemas.microsoft.com/office/drawing/2014/main" id="{D7510EEB-EA66-7741-EB20-DAACEA0282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6" r="4031"/>
          <a:stretch/>
        </p:blipFill>
        <p:spPr>
          <a:xfrm>
            <a:off x="6067104" y="2963882"/>
            <a:ext cx="3076896" cy="198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4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mountain&#10;&#10;Description automatically generated">
            <a:extLst>
              <a:ext uri="{FF2B5EF4-FFF2-40B4-BE49-F238E27FC236}">
                <a16:creationId xmlns:a16="http://schemas.microsoft.com/office/drawing/2014/main" id="{8D5F0D49-D5B7-FCD6-FF66-92B3A931F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3000"/>
          </a:blip>
          <a:srcRect t="3858" r="15178" b="10296"/>
          <a:stretch/>
        </p:blipFill>
        <p:spPr>
          <a:xfrm>
            <a:off x="-1953492" y="-1322863"/>
            <a:ext cx="11859491" cy="6745524"/>
          </a:xfrm>
          <a:prstGeom prst="rect">
            <a:avLst/>
          </a:prstGeom>
        </p:spPr>
      </p:pic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Emergency Alerts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19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you typically get information emergencies or disasters?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9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602975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Types of Notification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070311"/>
            <a:ext cx="672757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You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Neighbors/friends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Everbridge Opt-In Alerts</a:t>
            </a:r>
          </a:p>
          <a:p>
            <a:pPr marL="285750" indent="-285750"/>
            <a:r>
              <a:rPr lang="en-US" sz="1800" dirty="0" err="1">
                <a:solidFill>
                  <a:srgbClr val="858585"/>
                </a:solidFill>
              </a:rPr>
              <a:t>ReachWell</a:t>
            </a:r>
            <a:r>
              <a:rPr lang="en-US" sz="1800" dirty="0">
                <a:solidFill>
                  <a:srgbClr val="858585"/>
                </a:solidFill>
              </a:rPr>
              <a:t> Translation App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Wireless Emergency Alert (WEA)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Emergency Alert System (EAS)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NOAA All-Hazards Weather Radio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Sirens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Door to door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Social media</a:t>
            </a:r>
          </a:p>
          <a:p>
            <a:pPr marL="742950" lvl="1" indent="-285750"/>
            <a:endParaRPr lang="en-US" sz="1800" dirty="0">
              <a:solidFill>
                <a:srgbClr val="858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602975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Everbridge Opt-In Alerts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070311"/>
            <a:ext cx="2884847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Types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Call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Text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E-mail</a:t>
            </a:r>
          </a:p>
          <a:p>
            <a:pPr marL="285750" indent="-285750"/>
            <a:r>
              <a:rPr lang="en-US" sz="1800" dirty="0">
                <a:solidFill>
                  <a:srgbClr val="858585"/>
                </a:solidFill>
              </a:rPr>
              <a:t>Manage your account</a:t>
            </a:r>
          </a:p>
          <a:p>
            <a:pPr marL="742950" lvl="1" indent="-285750"/>
            <a:r>
              <a:rPr lang="en-US" sz="1800" dirty="0">
                <a:solidFill>
                  <a:srgbClr val="858585"/>
                </a:solidFill>
              </a:rPr>
              <a:t>Add up to 5 addresses</a:t>
            </a:r>
          </a:p>
          <a:p>
            <a:pPr marL="457200" lvl="1" indent="0">
              <a:buNone/>
            </a:pPr>
            <a:endParaRPr lang="en-US" sz="1800" dirty="0">
              <a:solidFill>
                <a:srgbClr val="858585"/>
              </a:solidFill>
            </a:endParaRPr>
          </a:p>
          <a:p>
            <a:pPr marL="742950" lvl="1" indent="-285750"/>
            <a:endParaRPr lang="en-US" sz="1800" dirty="0">
              <a:solidFill>
                <a:srgbClr val="858585"/>
              </a:solidFill>
            </a:endParaRP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0FCE1-81D0-CD2D-DD08-72C707EC792B}"/>
              </a:ext>
            </a:extLst>
          </p:cNvPr>
          <p:cNvSpPr/>
          <p:nvPr/>
        </p:nvSpPr>
        <p:spPr>
          <a:xfrm>
            <a:off x="620970" y="3526880"/>
            <a:ext cx="3833464" cy="12738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will only get notifications for impacted areas near one of the addresses affiliated with your account.</a:t>
            </a:r>
          </a:p>
        </p:txBody>
      </p:sp>
      <p:pic>
        <p:nvPicPr>
          <p:cNvPr id="7" name="Google Shape;5267;p53">
            <a:extLst>
              <a:ext uri="{FF2B5EF4-FFF2-40B4-BE49-F238E27FC236}">
                <a16:creationId xmlns:a16="http://schemas.microsoft.com/office/drawing/2014/main" id="{86D654FA-2A55-9E8B-1587-54B1DE74156E}"/>
              </a:ext>
            </a:extLst>
          </p:cNvPr>
          <p:cNvPicPr preferRelativeResize="0"/>
          <p:nvPr/>
        </p:nvPicPr>
        <p:blipFill rotWithShape="1">
          <a:blip r:embed="rId3"/>
          <a:srcRect l="28906" t="-660" r="16494" b="660"/>
          <a:stretch/>
        </p:blipFill>
        <p:spPr>
          <a:xfrm>
            <a:off x="4927228" y="-34150"/>
            <a:ext cx="4240476" cy="517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0464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f7878afc-a8da-4c4e-94bb-e5ef8dda8f18" xsi:nil="true"/>
    <lcf76f155ced4ddcb4097134ff3c332f xmlns="b42d439b-9c3f-4bd4-b05b-b59ab6d2e7d6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1BDC8E70F34D43AA0343F0CEC629DE" ma:contentTypeVersion="17" ma:contentTypeDescription="Create a new document." ma:contentTypeScope="" ma:versionID="2738ba3a20608a79655421ceb213cc9a">
  <xsd:schema xmlns:xsd="http://www.w3.org/2001/XMLSchema" xmlns:xs="http://www.w3.org/2001/XMLSchema" xmlns:p="http://schemas.microsoft.com/office/2006/metadata/properties" xmlns:ns1="http://schemas.microsoft.com/sharepoint/v3" xmlns:ns2="b42d439b-9c3f-4bd4-b05b-b59ab6d2e7d6" xmlns:ns3="f7878afc-a8da-4c4e-94bb-e5ef8dda8f18" targetNamespace="http://schemas.microsoft.com/office/2006/metadata/properties" ma:root="true" ma:fieldsID="33ceec01318aeb9f11551524f44a8fac" ns1:_="" ns2:_="" ns3:_="">
    <xsd:import namespace="http://schemas.microsoft.com/sharepoint/v3"/>
    <xsd:import namespace="b42d439b-9c3f-4bd4-b05b-b59ab6d2e7d6"/>
    <xsd:import namespace="f7878afc-a8da-4c4e-94bb-e5ef8dda8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d439b-9c3f-4bd4-b05b-b59ab6d2e7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8bb7acd-44ab-44c1-b946-277671ca6b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78afc-a8da-4c4e-94bb-e5ef8dda8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7c7445-099b-45f3-b3f8-fa37619a7638}" ma:internalName="TaxCatchAll" ma:showField="CatchAllData" ma:web="f7878afc-a8da-4c4e-94bb-e5ef8dda8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69A498-C5DB-4AB8-BCBF-5B9C4D5055B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7878afc-a8da-4c4e-94bb-e5ef8dda8f18"/>
    <ds:schemaRef ds:uri="b42d439b-9c3f-4bd4-b05b-b59ab6d2e7d6"/>
  </ds:schemaRefs>
</ds:datastoreItem>
</file>

<file path=customXml/itemProps2.xml><?xml version="1.0" encoding="utf-8"?>
<ds:datastoreItem xmlns:ds="http://schemas.openxmlformats.org/officeDocument/2006/customXml" ds:itemID="{4A996541-0751-4A25-BD02-F7E0EB7E17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ADE10D-DAE3-48B3-9FA8-4B5785AC32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2d439b-9c3f-4bd4-b05b-b59ab6d2e7d6"/>
    <ds:schemaRef ds:uri="f7878afc-a8da-4c4e-94bb-e5ef8dda8f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717</Words>
  <Application>Microsoft Office PowerPoint</Application>
  <PresentationFormat>On-screen Show (16:9)</PresentationFormat>
  <Paragraphs>144</Paragraphs>
  <Slides>36</Slides>
  <Notes>36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Roboto</vt:lpstr>
      <vt:lpstr>Arial</vt:lpstr>
      <vt:lpstr>YACgETiWKS8 0</vt:lpstr>
      <vt:lpstr>Roboto Medium</vt:lpstr>
      <vt:lpstr>Simple business</vt:lpstr>
      <vt:lpstr>PREPAREDNESS BASICS</vt:lpstr>
      <vt:lpstr>Overview</vt:lpstr>
      <vt:lpstr>Boulder County  Hazard Profile</vt:lpstr>
      <vt:lpstr>The History of Disasters in Boulder County</vt:lpstr>
      <vt:lpstr>Top 5 Risks (2023)</vt:lpstr>
      <vt:lpstr>Emergency Alerts</vt:lpstr>
      <vt:lpstr>How do you typically get information emergencies or disasters?</vt:lpstr>
      <vt:lpstr>Types of Notification</vt:lpstr>
      <vt:lpstr>Everbridge Opt-In Alerts</vt:lpstr>
      <vt:lpstr>ReachWell Translation App</vt:lpstr>
      <vt:lpstr>Remember…  You are always your first notification.</vt:lpstr>
      <vt:lpstr>Initiating an Alert</vt:lpstr>
      <vt:lpstr>PowerPoint Presentation</vt:lpstr>
      <vt:lpstr>PowerPoint Presentation</vt:lpstr>
      <vt:lpstr>PowerPoint Presentation</vt:lpstr>
      <vt:lpstr>Notification Terminology</vt:lpstr>
      <vt:lpstr>ADVISORY</vt:lpstr>
      <vt:lpstr>WARNING</vt:lpstr>
      <vt:lpstr>ORDER</vt:lpstr>
      <vt:lpstr>Notification Actions</vt:lpstr>
      <vt:lpstr>Notification Actions</vt:lpstr>
      <vt:lpstr>Assessing Your Risk</vt:lpstr>
      <vt:lpstr>Lifelines</vt:lpstr>
      <vt:lpstr>  What things are you already doing to be prepared?    What lifelines are you less certain that you have a plan for?    What are some of your vulnerabilities?</vt:lpstr>
      <vt:lpstr>Making a Plan</vt:lpstr>
      <vt:lpstr>Planning  Components</vt:lpstr>
      <vt:lpstr>Creating Your  Personal Plan</vt:lpstr>
      <vt:lpstr>Communication</vt:lpstr>
      <vt:lpstr>Evacuation or Sheltering-in-Place</vt:lpstr>
      <vt:lpstr>Grab List</vt:lpstr>
      <vt:lpstr>Example Grab List</vt:lpstr>
      <vt:lpstr>Example Grab List</vt:lpstr>
      <vt:lpstr>Additional Considerations</vt:lpstr>
      <vt:lpstr>Additional Planning  and Community Resources</vt:lpstr>
      <vt:lpstr>Thank you!</vt:lpstr>
      <vt:lpstr>Workshop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TRAIN-THE-TRAINER WORKSHOP</dc:title>
  <dc:creator>Weber, Monika</dc:creator>
  <cp:lastModifiedBy>Weber, Monika</cp:lastModifiedBy>
  <cp:revision>6</cp:revision>
  <dcterms:modified xsi:type="dcterms:W3CDTF">2023-08-08T23:07:57Z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0x010100401BDC8E70F34D43AA0343F0CEC629DE</vt:lpwstr>
  </property>
  <property fmtid="{D5CDD505-2E9C-101B-9397-08002B2CF9AE}" pid="3" name="MediaServiceImageTags">
    <vt:lpwstr/>
  </property>
</Properties>
</file>